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Noto Sans SC"/>
      <p:regular r:id="rId27"/>
    </p:embeddedFont>
    <p:embeddedFont>
      <p:font typeface="Crimson Text"/>
      <p:regular r:id="rId28"/>
    </p:embeddedFont>
    <p:embeddedFont>
      <p:font typeface="Crimson Text"/>
      <p:regular r:id="rId29"/>
    </p:embeddedFont>
    <p:embeddedFont>
      <p:font typeface="Crimson Text"/>
      <p:regular r:id="rId30"/>
    </p:embeddedFont>
    <p:embeddedFont>
      <p:font typeface="Crimson Text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823"/>
            <a:ext cx="7556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纠正式检索增强生成（CRAG）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37328"/>
            <a:ext cx="6800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提升大语言模型事实准确性与鲁棒性的轻量化解决方案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5078"/>
            <a:ext cx="3625810" cy="45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CRAG推理流程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075" y="1440775"/>
            <a:ext cx="54387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18166" y="1621988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评估打分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518166" y="2013823"/>
            <a:ext cx="12319159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对每个检索条目计算相关性评估分数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14" y="2709743"/>
            <a:ext cx="543878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90105" y="2890957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置信度判定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790105" y="3282791"/>
            <a:ext cx="12047220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汇总分数做出Correct/Incorrect/Ambiguous判断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53" y="3978712"/>
            <a:ext cx="543878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62043" y="4159925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策略选择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062043" y="4551759"/>
            <a:ext cx="1177528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Correct→内部精炼；Incorrect→外部搜索；Ambiguous→二者并行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892" y="5247680"/>
            <a:ext cx="543878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33982" y="5428893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知识整合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333982" y="5820728"/>
            <a:ext cx="1150334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将精炼或搜索得到的知识k与输入x一起交给生成器G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953" y="6516648"/>
            <a:ext cx="543878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62043" y="6697861"/>
            <a:ext cx="226611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生成输出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2062043" y="7089696"/>
            <a:ext cx="1177528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生成器基于增强的上下文生成最终答案y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082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系统架构的可插拔性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707958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94239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0830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12943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评估器 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34006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可替换为不同规模或领域特化的评分模型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07958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94239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0830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12943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重写器 W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34006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支持不同的查询改写策略与语言模型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707958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94239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0830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12943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生成器 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34006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兼容LLaMA、GPT等多种主流大语言模型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133951" y="5810607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CRAG采用插件式设计，可无缝集成到现有RAG框架中，无需重构整体架构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93790" y="5555456"/>
            <a:ext cx="30480" cy="873204"/>
          </a:xfrm>
          <a:prstGeom prst="rect">
            <a:avLst/>
          </a:prstGeom>
          <a:solidFill>
            <a:srgbClr val="F08300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626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实现细节与超参数配置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0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知识分段规则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813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短文本（1-2句）保持为单段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235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长文本按句子边界切分为若干段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657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每段作为独立的评估单元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55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评估器配置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3366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内部精炼：Top-k=5，阈值=-0.5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788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微调用于特定任务的相关性判断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70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外部搜索配置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2813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使用Google Search API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7235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优先抓取维基百科页面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1657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外部段落Top-k=5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755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生成模型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99521" y="53366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LLaMA2-hf-7b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7788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SelfRAG-LLaMA2-7b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2210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支持任意RAG兼容模型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73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实验设置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096339"/>
            <a:ext cx="4196358" cy="3057406"/>
          </a:xfrm>
          <a:prstGeom prst="roundRect">
            <a:avLst>
              <a:gd name="adj" fmla="val 3116"/>
            </a:avLst>
          </a:prstGeom>
          <a:solidFill>
            <a:srgbClr val="FFFFFF"/>
          </a:solidFill>
          <a:ln w="30480">
            <a:solidFill>
              <a:srgbClr val="E5C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353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评测数据集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84405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PopQA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：流行问答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428625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Biography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：人物传记生成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472844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PubHealth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：公共健康事实验证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517064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ARC-Challenge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：推理问答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096339"/>
            <a:ext cx="4196358" cy="3057406"/>
          </a:xfrm>
          <a:prstGeom prst="roundRect">
            <a:avLst>
              <a:gd name="adj" fmla="val 3116"/>
            </a:avLst>
          </a:prstGeom>
          <a:solidFill>
            <a:srgbClr val="FFFFFF"/>
          </a:solidFill>
          <a:ln w="30480">
            <a:solidFill>
              <a:srgbClr val="E5CEB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74256" y="3353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对比基线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74256" y="384405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Standard RAG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74256" y="428625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Self-RAG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74256" y="472844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SAIL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74256" y="51706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不同规模LLM（LLaMA2、Alpaca、ChatGPT）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096339"/>
            <a:ext cx="4196358" cy="3057406"/>
          </a:xfrm>
          <a:prstGeom prst="roundRect">
            <a:avLst>
              <a:gd name="adj" fmla="val 3116"/>
            </a:avLst>
          </a:prstGeom>
          <a:solidFill>
            <a:srgbClr val="FFFFFF"/>
          </a:solidFill>
          <a:ln w="30480">
            <a:solidFill>
              <a:srgbClr val="E5C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97427" y="3353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评价指标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384405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Accuracy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：整体准确率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97427" y="428625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FactScore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：细粒度事实准确性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97427" y="472844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短文本与长文本任务性能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1817370"/>
            <a:ext cx="4130040" cy="45948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376243"/>
            <a:ext cx="49887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实验结果：显著性能提升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6280190" y="239672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8.8%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6280190" y="342852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PopQA准确率提升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27327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相比标准RAG，CRAG在短文本问答任务上取得显著进步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893493" y="239672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12.5%</a:t>
            </a:r>
            <a:endParaRPr lang="en-US" sz="5850" dirty="0"/>
          </a:p>
        </p:txBody>
      </p:sp>
      <p:sp>
        <p:nvSpPr>
          <p:cNvPr id="9" name="Text 5"/>
          <p:cNvSpPr/>
          <p:nvPr/>
        </p:nvSpPr>
        <p:spPr>
          <a:xfrm>
            <a:off x="8893493" y="342852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Biography事实性改善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893493" y="427327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长文本生成任务的FactScore指标大幅提高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1506795" y="239672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7.2%</a:t>
            </a:r>
            <a:endParaRPr lang="en-US" sz="5850" dirty="0"/>
          </a:p>
        </p:txBody>
      </p:sp>
      <p:sp>
        <p:nvSpPr>
          <p:cNvPr id="12" name="Text 8"/>
          <p:cNvSpPr/>
          <p:nvPr/>
        </p:nvSpPr>
        <p:spPr>
          <a:xfrm>
            <a:off x="11506795" y="342852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ARC推理增强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1506795" y="391894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在需要多步推理的挑战性任务上表现优异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620351" y="5872282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Self-CRAG（CRAG + Self-RAG）在多项任务上进一步提升，证明方法的强可扩展性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6280190" y="5617131"/>
            <a:ext cx="30480" cy="1236107"/>
          </a:xfrm>
          <a:prstGeom prst="rect">
            <a:avLst/>
          </a:prstGeom>
          <a:solidFill>
            <a:srgbClr val="F08300"/>
          </a:solidFill>
          <a:ln/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649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跨模型鲁棒性验证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40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多生成器测试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1593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在不同规模和架构的语言模型上验证CRAG的普适性：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88569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LLaMA2-hf-7b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30767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SelfRAG-LLaMA2-7b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72965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Alpaca系列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15163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ChatGPT（API调用）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82139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所有测试模型均显示一致的性能改进，证明方法的通用性。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8293" y="2668786"/>
            <a:ext cx="4267200" cy="2580084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919674" y="5504021"/>
            <a:ext cx="6924437" cy="963811"/>
          </a:xfrm>
          <a:prstGeom prst="roundRect">
            <a:avLst>
              <a:gd name="adj" fmla="val 9884"/>
            </a:avLst>
          </a:prstGeom>
          <a:solidFill>
            <a:srgbClr val="FFDCB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488" y="5832872"/>
            <a:ext cx="283488" cy="22681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56790" y="5787509"/>
            <a:ext cx="5960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CRAG带来的提升在不同数据集、不同生成器上均保持稳定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605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消融实验分析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478042" y="331100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15%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189333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579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评估器贡献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06956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移除评估器导致的性能下降幅度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1100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22%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189333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579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知识精炼作用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06956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去除分解-重组机制后的准确率损失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1100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18%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189333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579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外部搜索价值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06956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禁用Web搜索时在Incorrect场景的性能降低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70505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各组件均对整体性能有显著贡献，三级置信度判断策略的有效性得到验证。不同触发条件下的策略选择合理且高效。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9153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方法优势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12143"/>
            <a:ext cx="3048000" cy="182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2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插件式设计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1225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可与多种生成器、检索器无缝兼容，部署灵活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812143"/>
            <a:ext cx="3048119" cy="1828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22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鲁棒性提升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71225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面对检索错误具备主动补救能力，降低系统脆弱性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812143"/>
            <a:ext cx="3048119" cy="1828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22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噪声过滤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71225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精炼机制有效减少无关信息干扰，提升上下文质量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812143"/>
            <a:ext cx="3048119" cy="1828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22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事实准确性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71225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细粒度评估与多源整合显著降低幻觉现象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613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局限性与挑战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39673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E5CE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396734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F0830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65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计算开销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14444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额外的评估器与外部搜索增加推理延迟。需要权衡准确性与响应速度，可通过模型蒸馏、并行请求、结果缓存等技术优化。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9673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E5CEB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396734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F08300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65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评估器质量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14444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评估器性能成为系统瓶颈。需要足量高质量标注数据或合成训练样本，对于特定领域可能需要额外微调。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9673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E5CEB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396734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F08300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65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外部依赖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14444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Web搜索依赖网络连接与API可用性。在离线场景或受限环境中应用受限，需要备选策略或本地知识库支持。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4511397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未来研究方向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89503" y="1522452"/>
            <a:ext cx="902256" cy="1353383"/>
          </a:xfrm>
          <a:prstGeom prst="roundRect">
            <a:avLst>
              <a:gd name="adj" fmla="val 360017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71443" y="1987629"/>
            <a:ext cx="338257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917263" y="174795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评估器优化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917263" y="2235637"/>
            <a:ext cx="1192363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探索更高效的自监督训练方法，降低标注依赖，提升跨域泛化能力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89503" y="3101340"/>
            <a:ext cx="902256" cy="1353383"/>
          </a:xfrm>
          <a:prstGeom prst="roundRect">
            <a:avLst>
              <a:gd name="adj" fmla="val 360017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71443" y="3566517"/>
            <a:ext cx="338257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917263" y="3326844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连续决策机制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917263" y="3814524"/>
            <a:ext cx="1192363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从三类置信度扩展到连续策略空间，实现更细粒度的动态调控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89503" y="4680228"/>
            <a:ext cx="902256" cy="1353383"/>
          </a:xfrm>
          <a:prstGeom prst="roundRect">
            <a:avLst>
              <a:gd name="adj" fmla="val 360017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71443" y="5145405"/>
            <a:ext cx="338257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917263" y="4905732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方法融合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917263" y="5393412"/>
            <a:ext cx="1192363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将CRAG与链式思考、工具调用等先进推理技术深度结合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9503" y="6259116"/>
            <a:ext cx="902256" cy="1353383"/>
          </a:xfrm>
          <a:prstGeom prst="roundRect">
            <a:avLst>
              <a:gd name="adj" fmla="val 360017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71443" y="6724293"/>
            <a:ext cx="338257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917263" y="6484620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在线学习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917263" y="6972300"/>
            <a:ext cx="1192363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引入用户反馈驱动的持续改进，构建检索-生成闭环系统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895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研究背景与核心挑战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62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LLM的双重困境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440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大语言模型在生成质量与推理能力上表现突出，但仍面临严峻挑战：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739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频繁产生"幻觉"现象，生成不实信息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161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事实性错误难以预测和控制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583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知识更新滞后于现实世界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62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RAG的局限性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8440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检索增强生成虽能改善知识任务表现，但存在关键弱点：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110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对检索质量高度敏感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532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容错性极低，检索失败导致整体失败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954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缺乏对检索结果的质量判断机制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715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核心贡献总结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1836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CRAG通过创新性地引入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检索评估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、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置信度判断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、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知识精炼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与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外部搜索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四大机制，显著提升了检索增强生成的鲁棒性与事实准确性。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4824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其插件化设计使方法可扩展到不同生成模型与任务场景，在多个基准数据集上的实验验证了其有效性。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029200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实际意义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：为生产环境中降低LLM幻觉风险、提升知识密集型应用可靠性提供了可行的技术路径。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5029200"/>
            <a:ext cx="30480" cy="725805"/>
          </a:xfrm>
          <a:prstGeom prst="rect">
            <a:avLst/>
          </a:prstGeom>
          <a:solidFill>
            <a:srgbClr val="F08300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3169444"/>
            <a:ext cx="4885015" cy="27977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777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问题定义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输入与检索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4323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给定输入 x 和语料库 C，检索器 R 返回 top-K 文档集合 D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1837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生成过程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94323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生成器 G 基于输入 x 和检索文档 D 生成输出 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1837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核心公式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94323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P(y|x) = P(D|x) · P(y|x, D)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5413772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关键问题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：当检索文档 D 质量不理想时，如何提高生成概率 P(y|x) 的鲁棒性与准确性？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58621"/>
            <a:ext cx="30480" cy="873204"/>
          </a:xfrm>
          <a:prstGeom prst="rect">
            <a:avLst/>
          </a:prstGeom>
          <a:solidFill>
            <a:srgbClr val="F08300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2335530"/>
            <a:ext cx="5052060" cy="35585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1982629"/>
            <a:ext cx="57276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CRAG方法概览</a:t>
            </a:r>
            <a:endParaRPr lang="en-US" sz="8900" dirty="0"/>
          </a:p>
        </p:txBody>
      </p:sp>
      <p:sp>
        <p:nvSpPr>
          <p:cNvPr id="5" name="Text 1"/>
          <p:cNvSpPr/>
          <p:nvPr/>
        </p:nvSpPr>
        <p:spPr>
          <a:xfrm>
            <a:off x="8108990" y="5158145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一种插件式、轻量化的校正机制，可无缝集成到现有RAG系统中，通过智能评估、动态决策与知识精炼显著提升生成质量。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8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CRAG核心创新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60D0"/>
                </a:solidFill>
                <a:latin typeface="Noto Sans SC Light" pitchFamily="34" charset="0"/>
                <a:ea typeface="Noto Sans SC Light" pitchFamily="34" charset="-122"/>
                <a:cs typeface="Noto Sans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32534"/>
            <a:ext cx="6407944" cy="30480"/>
          </a:xfrm>
          <a:prstGeom prst="rect">
            <a:avLst/>
          </a:prstGeom>
          <a:solidFill>
            <a:srgbClr val="F0830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检索评估器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797260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引入轻量级评估器对每个检索结果进行相关性与可信度评分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60D0"/>
                </a:solidFill>
                <a:latin typeface="Noto Sans SC Light" pitchFamily="34" charset="0"/>
                <a:ea typeface="Noto Sans SC Light" pitchFamily="34" charset="-122"/>
                <a:cs typeface="Noto Sans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32534"/>
            <a:ext cx="6408063" cy="30480"/>
          </a:xfrm>
          <a:prstGeom prst="rect">
            <a:avLst/>
          </a:prstGeom>
          <a:solidFill>
            <a:srgbClr val="F0830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置信度判断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79726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基于评分计算整体置信度，分类为Correct、Incorrect、Ambiguous三种状态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60D0"/>
                </a:solidFill>
                <a:latin typeface="Noto Sans SC Light" pitchFamily="34" charset="0"/>
                <a:ea typeface="Noto Sans SC Light" pitchFamily="34" charset="-122"/>
                <a:cs typeface="Noto Sans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74945"/>
            <a:ext cx="6407944" cy="30480"/>
          </a:xfrm>
          <a:prstGeom prst="rect">
            <a:avLst/>
          </a:prstGeom>
          <a:solidFill>
            <a:srgbClr val="F0830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动态策略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93967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不同置信度触发不同处理策略：内部精炼、外部搜索或二者结合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60D0"/>
                </a:solidFill>
                <a:latin typeface="Noto Sans SC Light" pitchFamily="34" charset="0"/>
                <a:ea typeface="Noto Sans SC Light" pitchFamily="34" charset="-122"/>
                <a:cs typeface="Noto Sans SC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74945"/>
            <a:ext cx="6408063" cy="30480"/>
          </a:xfrm>
          <a:prstGeom prst="rect">
            <a:avLst/>
          </a:prstGeom>
          <a:solidFill>
            <a:srgbClr val="F0830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知识精炼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93967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采用分解-重组机制过滤噪声，提取高质量知识片段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563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检索评估器设计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43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核心功能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378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对每个（查询，文档）对计算细粒度相关性分数，提供证据质量的精准判断。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40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技术特点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353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使用轻量级模型控制计算开销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77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可通过微调适配特定领域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197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输出连续分数支持灵活决策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619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同时用于文档级和段落级评估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980033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FFDCB3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308884"/>
            <a:ext cx="283488" cy="226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530906" y="626352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评估器减少对单一检索结果的盲目信任，为后续决策提供可靠依据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58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三级置信度判断机制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16192"/>
            <a:ext cx="1134070" cy="18059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143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CORRECT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3342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检索结果总体可信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154674" y="313241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策略：仅执行内部知识精炼，利用现有检索文档生成答案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22132"/>
            <a:ext cx="1134070" cy="18059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3948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INCORRECT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54674" y="443936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检索结果总体不可信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154674" y="493835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策略：触发外部Web搜索，通过查询重写获取新的知识来源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28072"/>
            <a:ext cx="1134070" cy="18059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54674" y="57548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AMBIGUOUS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2154674" y="624530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部分可信或不确定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2154674" y="674429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策略：同时进行内部精炼和外部检索，综合多源信息提高覆盖度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1341"/>
            <a:ext cx="51564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知识精炼：分解-重组策略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048941" y="2108478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E5CEB2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34838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CEB2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1084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8860" y="21509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183011" y="2186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文档分段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183011" y="2676763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将检索文档切分为独立的知识片段（strips），每段包含1-2个完整句子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273612" y="373320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CEB2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34932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8860" y="35357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183011" y="3571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评分过滤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183011" y="4061579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使用评估器对每个片段打分，保留相关性超过阈值的Top-k段落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273612" y="511802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CEB2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48781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E8CC"/>
          </a:solidFill>
          <a:ln w="7620">
            <a:solidFill>
              <a:srgbClr val="E5C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8860" y="49206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183011" y="4955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有序重组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183011" y="5446395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按原文顺序重新组合筛选后的段落，构建精炼的内部知识库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064448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FFDCB3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393299"/>
            <a:ext cx="283488" cy="22681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30906" y="6347936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这一机制有效剔除干扰信息，避免LLM被无关内容分散注意力，显著提高上下文相关性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15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外部Web搜索增强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43852"/>
            <a:ext cx="4106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查询重写器（Query Rewriter）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383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当内部检索不足时，系统启动外部搜索补充机制：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563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使用GPT-3.5 Turbo生成精简搜索关键词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985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通过Google Search API执行大规模网络检索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407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优先选择维基百科等高质量来源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829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抓取HTML段落并再次进行评估筛选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86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660D0"/>
                </a:solidFill>
                <a:latin typeface="Noto Sans SC Bold" pitchFamily="34" charset="0"/>
                <a:ea typeface="Noto Sans SC Bold" pitchFamily="34" charset="-122"/>
                <a:cs typeface="Noto Sans SC Bold" pitchFamily="34" charset="-120"/>
              </a:rPr>
              <a:t>核心优势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2805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660D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克服静态语料库的覆盖局限与时效问题，引入更新、更全面的外部知识。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2025-11-04T00:14:42Z</dcterms:created>
  <dcterms:modified xsi:type="dcterms:W3CDTF">2025-11-04T00:14:42Z</dcterms:modified>
</cp:coreProperties>
</file>